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5489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-13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c.org.mx/v1/index.php/estadisticas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www.iec.org.mx/v1/index.php/procesos/proceso-electoral-202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iec.org.mx/v1/index.php/procesos/proceso-electoral-2017-2018" TargetMode="External"/><Relationship Id="rId5" Type="http://schemas.openxmlformats.org/officeDocument/2006/relationships/hyperlink" Target="http://www.iec.org.mx/v1/index.php/procesos/proceso-electoral-2016-2017" TargetMode="External"/><Relationship Id="rId4" Type="http://schemas.openxmlformats.org/officeDocument/2006/relationships/hyperlink" Target="http://www.iec.org.mx/v1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iecoah.org.mx/v1/acuerdos-delegatorios/" TargetMode="External"/><Relationship Id="rId4" Type="http://schemas.openxmlformats.org/officeDocument/2006/relationships/hyperlink" Target="https://prep2021.iec-sis.org.mx/#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66365" y="4116011"/>
            <a:ext cx="323490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Fracc. XLIV.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Catálogo de información adicional.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354291" y="3772197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8851726" y="2026356"/>
            <a:ext cx="3026897" cy="1978821"/>
            <a:chOff x="7389226" y="5339474"/>
            <a:chExt cx="4457424" cy="861752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396465" y="5339474"/>
              <a:ext cx="4450185" cy="26136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bg1"/>
                  </a:solidFill>
                </a:rPr>
                <a:t>Fecha de actualización y/o validación: </a:t>
              </a:r>
            </a:p>
            <a:p>
              <a:r>
                <a:rPr lang="es-MX" sz="1100" b="1" dirty="0">
                  <a:solidFill>
                    <a:schemeClr val="bg1"/>
                  </a:solidFill>
                </a:rPr>
                <a:t>30 de abril de 2025</a:t>
              </a:r>
            </a:p>
            <a:p>
              <a:r>
                <a:rPr lang="es-MX" sz="1100" dirty="0">
                  <a:solidFill>
                    <a:schemeClr val="bg1"/>
                  </a:solidFill>
                </a:rPr>
                <a:t>Periodo que se informa: </a:t>
              </a:r>
              <a:r>
                <a:rPr lang="es-MX" sz="1100" b="1" dirty="0">
                  <a:solidFill>
                    <a:schemeClr val="bg1"/>
                  </a:solidFill>
                </a:rPr>
                <a:t>01 al 30 de abril de 2025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389226" y="5592623"/>
              <a:ext cx="3951804" cy="6086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100" dirty="0">
                  <a:solidFill>
                    <a:schemeClr val="bg1"/>
                  </a:solidFill>
                </a:rPr>
                <a:t>Responsable de generar la información:</a:t>
              </a:r>
            </a:p>
            <a:p>
              <a:r>
                <a:rPr lang="es-MX" sz="1100" b="1" dirty="0">
                  <a:solidFill>
                    <a:schemeClr val="bg1"/>
                  </a:solidFill>
                </a:rPr>
                <a:t>Erika Georgina Oyervides González</a:t>
              </a:r>
            </a:p>
            <a:p>
              <a:r>
                <a:rPr lang="es-MX" sz="1100" dirty="0">
                  <a:solidFill>
                    <a:schemeClr val="bg1"/>
                  </a:solidFill>
                </a:rPr>
                <a:t>Titular de Unidad Técnica de Transparencia y Acceso a la Información Pública</a:t>
              </a:r>
            </a:p>
          </p:txBody>
        </p:sp>
      </p:grpSp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E96D6B74-F4C2-4ACB-8B0E-904FA2B87A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85180"/>
              </p:ext>
            </p:extLst>
          </p:nvPr>
        </p:nvGraphicFramePr>
        <p:xfrm>
          <a:off x="244074" y="182500"/>
          <a:ext cx="7518361" cy="6757001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962166">
                  <a:extLst>
                    <a:ext uri="{9D8B030D-6E8A-4147-A177-3AD203B41FA5}">
                      <a16:colId xmlns:a16="http://schemas.microsoft.com/office/drawing/2014/main" val="2030090259"/>
                    </a:ext>
                  </a:extLst>
                </a:gridCol>
                <a:gridCol w="3556195">
                  <a:extLst>
                    <a:ext uri="{9D8B030D-6E8A-4147-A177-3AD203B41FA5}">
                      <a16:colId xmlns:a16="http://schemas.microsoft.com/office/drawing/2014/main" val="1621674853"/>
                    </a:ext>
                  </a:extLst>
                </a:gridCol>
              </a:tblGrid>
              <a:tr h="348161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Información adicional</a:t>
                      </a:r>
                      <a:endParaRPr lang="es-MX" sz="1600" dirty="0">
                        <a:latin typeface="+mn-lt"/>
                      </a:endParaRPr>
                    </a:p>
                  </a:txBody>
                  <a:tcPr anchor="ctr">
                    <a:solidFill>
                      <a:srgbClr val="84548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Hipervínculo a la información</a:t>
                      </a:r>
                      <a:endParaRPr lang="es-MX" sz="1600" dirty="0">
                        <a:latin typeface="+mn-lt"/>
                      </a:endParaRPr>
                    </a:p>
                  </a:txBody>
                  <a:tcPr anchor="ctr">
                    <a:solidFill>
                      <a:srgbClr val="8454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5095558"/>
                  </a:ext>
                </a:extLst>
              </a:tr>
              <a:tr h="448286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Convocatorias, concursos y comunicados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sng" strike="noStrike" dirty="0">
                          <a:solidFill>
                            <a:srgbClr val="0070C0"/>
                          </a:solidFill>
                          <a:effectLst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http://www.</a:t>
                      </a:r>
                      <a:r>
                        <a:rPr lang="es-MX" sz="1600" b="0" u="sng" strike="noStrike" dirty="0">
                          <a:solidFill>
                            <a:srgbClr val="0070C0"/>
                          </a:solidFill>
                          <a:effectLst/>
                        </a:rPr>
                        <a:t>iecoah.org.mx</a:t>
                      </a:r>
                      <a:endParaRPr lang="es-MX" sz="1600" b="0" i="0" u="sng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38977219"/>
                  </a:ext>
                </a:extLst>
              </a:tr>
              <a:tr h="312839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Información acerca del IEC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u="sng" strike="noStrike" dirty="0">
                          <a:solidFill>
                            <a:srgbClr val="0070C0"/>
                          </a:solidFill>
                          <a:effectLst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http://www.</a:t>
                      </a:r>
                      <a:r>
                        <a:rPr lang="es-MX" sz="1600" b="0" u="sng" strike="noStrike" dirty="0">
                          <a:solidFill>
                            <a:srgbClr val="0070C0"/>
                          </a:solidFill>
                          <a:effectLst/>
                        </a:rPr>
                        <a:t>iecoah.org.mx</a:t>
                      </a:r>
                      <a:endParaRPr lang="es-MX" sz="1600" b="0" i="0" u="sng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52852894"/>
                  </a:ext>
                </a:extLst>
              </a:tr>
              <a:tr h="516307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Información correspondiente al Consejo General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sng" strike="noStrike" dirty="0">
                          <a:solidFill>
                            <a:srgbClr val="0070C0"/>
                          </a:solidFill>
                          <a:effectLst/>
                        </a:rPr>
                        <a:t>https://iecoah.org.mx/v1/consejo-general/</a:t>
                      </a:r>
                      <a:endParaRPr lang="es-MX" sz="1600" b="0" i="0" u="sng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62454811"/>
                  </a:ext>
                </a:extLst>
              </a:tr>
              <a:tr h="516307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Memorias Documentales del Proceso Electoral 2016 - 2017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sng" strike="noStrike" dirty="0">
                          <a:solidFill>
                            <a:srgbClr val="0070C0"/>
                          </a:solidFill>
                          <a:effectLst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http://www.iec.org.mx/v1/index.php/procesos/proceso-electoral-2016-2017</a:t>
                      </a:r>
                      <a:endParaRPr lang="es-MX" sz="1600" b="0" i="0" u="sng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52921350"/>
                  </a:ext>
                </a:extLst>
              </a:tr>
              <a:tr h="516307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Memorias Documentales del Proceso Electoral 2017 - 2018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sng" strike="noStrike" dirty="0">
                          <a:solidFill>
                            <a:srgbClr val="0070C0"/>
                          </a:solidFill>
                          <a:effectLst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http://www.iec.org.mx/v1/index.php/procesos/proceso-electoral-2017-2018</a:t>
                      </a:r>
                      <a:endParaRPr lang="es-MX" sz="1600" b="0" i="0" u="sng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19084293"/>
                  </a:ext>
                </a:extLst>
              </a:tr>
              <a:tr h="516307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Memorias Documentales del Proceso Electoral 2020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sng" strike="noStrike" dirty="0">
                          <a:solidFill>
                            <a:srgbClr val="0070C0"/>
                          </a:solidFill>
                          <a:effectLst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http://www.iec.org.mx/v1/index.php/procesos/proceso-electoral-2020</a:t>
                      </a:r>
                      <a:endParaRPr lang="es-MX" sz="1600" b="0" i="0" u="sng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3186566"/>
                  </a:ext>
                </a:extLst>
              </a:tr>
              <a:tr h="51630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Memorias Documentales del Proceso Electoral 2021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sng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http://iec.org.mx/v1/index.php/procesos/proceso-electoral-2021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99008023"/>
                  </a:ext>
                </a:extLst>
              </a:tr>
              <a:tr h="51630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Memorias Documentales del Proceso Electoral 2023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sng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http://www.iec.org.mx/v1/index.php/procesos/proceso-electoral-local-2023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65741180"/>
                  </a:ext>
                </a:extLst>
              </a:tr>
              <a:tr h="51630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Memorias Documentales del Proceso Electoral 2024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sng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https://www.iec.org.mx/v1/index.php/procesos/proceso-electoral-local-2024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30510070"/>
                  </a:ext>
                </a:extLst>
              </a:tr>
              <a:tr h="350596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Estadísticas con Resultados Electorales desde el año 1993 a la fecha.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sng" strike="noStrike" dirty="0">
                          <a:solidFill>
                            <a:srgbClr val="0070C0"/>
                          </a:solidFill>
                          <a:effectLst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http://www.iec.org.mx/v1/index.php/estadisticas</a:t>
                      </a:r>
                      <a:endParaRPr lang="es-MX" sz="1600" b="0" i="0" u="sng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50876010"/>
                  </a:ext>
                </a:extLst>
              </a:tr>
              <a:tr h="37981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PREP 2017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u="sng" strike="noStrike" dirty="0">
                          <a:solidFill>
                            <a:srgbClr val="0563C1"/>
                          </a:solidFill>
                          <a:effectLst/>
                        </a:rPr>
                        <a:t>https://www.iec.org.mx/v1/index.php/procesos/proceso-electoral-2017-2018</a:t>
                      </a:r>
                      <a:endParaRPr lang="es-MX" sz="1600" b="0" i="0" u="sng" strike="noStrike" dirty="0">
                        <a:solidFill>
                          <a:srgbClr val="0563C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23195976"/>
                  </a:ext>
                </a:extLst>
              </a:tr>
              <a:tr h="350596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PREP 2018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u="sng" strike="noStrike" dirty="0">
                          <a:solidFill>
                            <a:srgbClr val="0563C1"/>
                          </a:solidFill>
                          <a:effectLst/>
                        </a:rPr>
                        <a:t>https://www.iec.org.mx/v1/index.php/procesos/proceso-electoral-2017-2018</a:t>
                      </a:r>
                      <a:endParaRPr lang="es-MX" sz="1600" b="0" i="0" u="sng" strike="noStrike" dirty="0">
                        <a:solidFill>
                          <a:srgbClr val="0563C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1053419"/>
                  </a:ext>
                </a:extLst>
              </a:tr>
              <a:tr h="54195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PREP 2020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u="sng" strike="noStrike" dirty="0">
                          <a:solidFill>
                            <a:srgbClr val="0563C1"/>
                          </a:solidFill>
                          <a:effectLst/>
                        </a:rPr>
                        <a:t>https://www.iec.org.mx/v1/index.php/procesos/proceso-electoral-2020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862406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66365" y="4116011"/>
            <a:ext cx="323490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Fracc. XLIV.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Catálogo de información adicional.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354291" y="3772197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8851729" y="2026341"/>
            <a:ext cx="3026897" cy="2137428"/>
            <a:chOff x="7389226" y="5339474"/>
            <a:chExt cx="4457424" cy="830047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396465" y="5339474"/>
              <a:ext cx="4450185" cy="23306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bg1"/>
                  </a:solidFill>
                </a:rPr>
                <a:t>Fecha de actualización y/o validación: </a:t>
              </a:r>
            </a:p>
            <a:p>
              <a:r>
                <a:rPr lang="es-MX" sz="1100" b="1" dirty="0">
                  <a:solidFill>
                    <a:schemeClr val="bg1"/>
                  </a:solidFill>
                </a:rPr>
                <a:t>30 de abril de 2025</a:t>
              </a:r>
            </a:p>
            <a:p>
              <a:r>
                <a:rPr lang="es-MX" sz="1100" dirty="0">
                  <a:solidFill>
                    <a:schemeClr val="bg1"/>
                  </a:solidFill>
                </a:rPr>
                <a:t>Periodo que se informa: </a:t>
              </a:r>
              <a:r>
                <a:rPr lang="es-MX" sz="1100" b="1" dirty="0">
                  <a:solidFill>
                    <a:schemeClr val="bg1"/>
                  </a:solidFill>
                </a:rPr>
                <a:t>01 al 30 de abril de 2025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389226" y="5560918"/>
              <a:ext cx="3951803" cy="6086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100" dirty="0">
                  <a:solidFill>
                    <a:schemeClr val="bg1"/>
                  </a:solidFill>
                </a:rPr>
                <a:t>Responsable de generar la información:</a:t>
              </a:r>
            </a:p>
            <a:p>
              <a:r>
                <a:rPr lang="es-MX" sz="1100" b="1" dirty="0">
                  <a:solidFill>
                    <a:schemeClr val="bg1"/>
                  </a:solidFill>
                </a:rPr>
                <a:t>Erika Georgina Oyervides González</a:t>
              </a:r>
            </a:p>
            <a:p>
              <a:r>
                <a:rPr lang="es-MX" sz="1100" dirty="0">
                  <a:solidFill>
                    <a:schemeClr val="bg1"/>
                  </a:solidFill>
                </a:rPr>
                <a:t>Titular de Unidad Técnica de Transparencia y Acceso a la Información Pública</a:t>
              </a:r>
            </a:p>
          </p:txBody>
        </p:sp>
      </p:grpSp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E96D6B74-F4C2-4ACB-8B0E-904FA2B87A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462445"/>
              </p:ext>
            </p:extLst>
          </p:nvPr>
        </p:nvGraphicFramePr>
        <p:xfrm>
          <a:off x="215939" y="667924"/>
          <a:ext cx="7648713" cy="2077806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962166">
                  <a:extLst>
                    <a:ext uri="{9D8B030D-6E8A-4147-A177-3AD203B41FA5}">
                      <a16:colId xmlns:a16="http://schemas.microsoft.com/office/drawing/2014/main" val="2030090259"/>
                    </a:ext>
                  </a:extLst>
                </a:gridCol>
                <a:gridCol w="3686547">
                  <a:extLst>
                    <a:ext uri="{9D8B030D-6E8A-4147-A177-3AD203B41FA5}">
                      <a16:colId xmlns:a16="http://schemas.microsoft.com/office/drawing/2014/main" val="1621674853"/>
                    </a:ext>
                  </a:extLst>
                </a:gridCol>
              </a:tblGrid>
              <a:tr h="348161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Información adicional</a:t>
                      </a:r>
                      <a:endParaRPr lang="es-MX" sz="1600" dirty="0">
                        <a:latin typeface="+mn-lt"/>
                      </a:endParaRPr>
                    </a:p>
                  </a:txBody>
                  <a:tcPr anchor="ctr">
                    <a:solidFill>
                      <a:srgbClr val="84548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Hipervínculo a la información</a:t>
                      </a:r>
                      <a:endParaRPr lang="es-MX" sz="1600" dirty="0">
                        <a:latin typeface="+mn-lt"/>
                      </a:endParaRPr>
                    </a:p>
                  </a:txBody>
                  <a:tcPr anchor="ctr">
                    <a:solidFill>
                      <a:srgbClr val="8454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5095558"/>
                  </a:ext>
                </a:extLst>
              </a:tr>
              <a:tr h="647823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PREP 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sng" strike="noStrike" dirty="0">
                          <a:solidFill>
                            <a:srgbClr val="0563C1"/>
                          </a:solidFill>
                          <a:effectLst/>
                          <a:latin typeface="+mn-lt"/>
                          <a:hlinkClick r:id="rId4"/>
                        </a:rPr>
                        <a:t>https://prep2021.iec-sis.org.mx/#/</a:t>
                      </a:r>
                      <a:endParaRPr lang="es-MX" sz="1600" b="0" i="0" u="sng" strike="noStrike" dirty="0">
                        <a:solidFill>
                          <a:srgbClr val="0563C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3186566"/>
                  </a:ext>
                </a:extLst>
              </a:tr>
              <a:tr h="584617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PREP 2024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u="sng" strike="noStrike" dirty="0">
                          <a:solidFill>
                            <a:srgbClr val="0563C1"/>
                          </a:solidFill>
                          <a:effectLst/>
                        </a:rPr>
                        <a:t>http://iec-siie.org.mx/prep2024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06239912"/>
                  </a:ext>
                </a:extLst>
              </a:tr>
              <a:tr h="370523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Acuerdos Delegatorios de la Función Electoral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u="sng" strike="noStrike" dirty="0">
                          <a:solidFill>
                            <a:srgbClr val="0563C1"/>
                          </a:solidFill>
                          <a:effectLst/>
                          <a:hlinkClick r:id="rId5"/>
                        </a:rPr>
                        <a:t>https://iecoah.org.mx/v1/acuerdos-delegatorios/</a:t>
                      </a:r>
                      <a:r>
                        <a:rPr lang="es-MX" sz="1600" b="0" u="sng" strike="noStrike" dirty="0">
                          <a:solidFill>
                            <a:srgbClr val="0563C1"/>
                          </a:solidFill>
                          <a:effectLst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17360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338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461</Words>
  <Application>Microsoft Office PowerPoint</Application>
  <PresentationFormat>Panorámica</PresentationFormat>
  <Paragraphs>52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111</cp:revision>
  <dcterms:created xsi:type="dcterms:W3CDTF">2018-06-12T17:38:37Z</dcterms:created>
  <dcterms:modified xsi:type="dcterms:W3CDTF">2025-04-30T19:45:36Z</dcterms:modified>
</cp:coreProperties>
</file>